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91" r:id="rId24"/>
    <p:sldId id="283" r:id="rId25"/>
    <p:sldId id="284" r:id="rId26"/>
    <p:sldId id="285" r:id="rId27"/>
    <p:sldId id="287" r:id="rId28"/>
    <p:sldId id="289" r:id="rId29"/>
    <p:sldId id="29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li yu" initials="wy" lastIdx="1" clrIdx="0">
    <p:extLst>
      <p:ext uri="{19B8F6BF-5375-455C-9EA6-DF929625EA0E}">
        <p15:presenceInfo xmlns:p15="http://schemas.microsoft.com/office/powerpoint/2012/main" userId="b179b0efd830b0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4" autoAdjust="0"/>
    <p:restoredTop sz="94477" autoAdjust="0"/>
  </p:normalViewPr>
  <p:slideViewPr>
    <p:cSldViewPr snapToGrid="0">
      <p:cViewPr>
        <p:scale>
          <a:sx n="100" d="100"/>
          <a:sy n="100" d="100"/>
        </p:scale>
        <p:origin x="6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ADD88-88AB-42BC-B381-E5FCF17E035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5ED48-9831-4A27-A6F3-FF087A7B2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61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5ED48-9831-4A27-A6F3-FF087A7B24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58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5ED48-9831-4A27-A6F3-FF087A7B24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9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DC408-69E2-5AF1-FCF2-E26ABDBF0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7DDA4B-89D8-E800-B84C-8225F01A2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A942A-7A02-D6DE-CB02-FD878FC0F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507489-4F30-EDAD-E039-9837C9E6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53FAC-519D-4FBE-8476-AF0F12DC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81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DF854-807D-37A0-01E8-A0F07BF5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AFAC12-A806-7130-4DCE-26A155DDB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EB56C-2431-B4DF-D6D5-40FCC4A2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A72EE6-1CBF-A194-AB37-9EF3FC7E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D7B435-9A88-5203-777C-43B14A33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57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510C20-39F1-DE57-D008-5E0BDBE74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66F4AA-F84C-939D-B17A-595FD8BB5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05F03-88F6-9E23-C233-A079AFED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E1480-D85B-ACBB-F30D-2AE7D91F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C25245-CDAD-AD0E-0F8D-7A2C036D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5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7CC64-1D82-C294-4518-1E74D792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9D3F0-FF32-20DC-349F-B7B9FB97A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90876-139F-02FD-63F4-66CB0465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D50566-371B-2047-DB92-CD9E0199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4DA70-7A2E-A6A0-23A6-060C79CB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20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580D9-523E-9AF4-DCFC-96F867AF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BB93E4-16B2-4C24-7544-A8C6E6C51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2E364-FCA7-DF55-48B1-2C1AA6DF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835F74-A889-15B6-77A0-E872EE84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DD91CF-101F-D25A-0867-FAEE4CE2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44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7050E-BAE3-6916-BF11-F47DAA57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A2BD2-AC7C-E409-83D3-721230BD4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7A65B5-3716-ED56-18E5-11B07B1E0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42FE8-30E5-B990-0E7B-7D9A3F49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A3D6F-0970-360B-A016-4E30D4D3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C45407-5B34-712F-BD36-25A03D19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26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C8A19-2CDA-9C7C-6D84-6C16762C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5B02EB-760B-EA28-5248-737B49F87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4F55CB-E8E5-487F-68AD-F9DE5B17F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E439D8-062A-20AA-E5D3-BC4C4CAE1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D4F0BD-C90E-F1D0-5E6E-A3589E193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EC03FA-5A3A-2DE4-0EC8-1EF084E8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D1D27D-F371-CF74-5F15-B1FC91511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49E0AA-523A-13C1-4481-C0C41EBD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13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4C75C-8503-E90D-270B-5400A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3495C3-898C-6D9C-209D-069EFE6C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55EC01-35D7-1215-A4C5-18040907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FC5C7F-468B-398A-EDF0-7276CDCA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00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7F7FDC-478F-5A40-0E4B-E5CF6B39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0BD757-184B-6611-7492-75F721D0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8EC548-7860-786E-492A-F6B7B866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4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E00BB-1F1D-D6FF-C23E-7BF505DA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807DAB-10CE-5954-293D-F63A0F885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E30EC5-3287-D72F-AFF9-B1D9DC7B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DAF693-DC58-9213-A3F8-292A67AB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2B9408-41C1-E6AB-F438-D727AB32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C818C4-8C63-78D4-66F9-0CEB6B76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57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5618B-17F1-A32E-C207-1B1FE8BA0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B95895-47D8-DA32-AB1C-69FF2BDFE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7EE3F2-4772-ADB0-F733-32681988E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8A429E-8CC9-87C0-0071-171A0D06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2886E-67E7-7F61-38DF-58FFB90D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E8D5B-15C7-DB80-764D-3F4E399C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41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6F9069-C3B6-1810-A40E-64E89AE7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9D0323-1292-1567-1540-60067B855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9B0D0-6A97-6232-DF62-5420121C5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84D5E-A3B1-45C9-8F0E-3427950B0679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FCA58C-5407-4B6E-A809-B218ABD32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5DE73-3310-0DEF-97AD-F028C42A2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1C77-3A02-4B1E-B352-A0B48D814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5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webp"/><Relationship Id="rId4" Type="http://schemas.openxmlformats.org/officeDocument/2006/relationships/image" Target="../media/image3.web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15EF21E-4798-3CCF-4266-A894729CDBAA}"/>
              </a:ext>
            </a:extLst>
          </p:cNvPr>
          <p:cNvSpPr txBox="1"/>
          <p:nvPr/>
        </p:nvSpPr>
        <p:spPr>
          <a:xfrm>
            <a:off x="854765" y="362778"/>
            <a:ext cx="3125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Part3 </a:t>
            </a:r>
            <a:r>
              <a:rPr lang="zh-CN" altLang="en-US" sz="1600" b="1" dirty="0"/>
              <a:t>要点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3AE10B-A85F-6D63-A173-C16B93DE14D5}"/>
              </a:ext>
            </a:extLst>
          </p:cNvPr>
          <p:cNvSpPr txBox="1"/>
          <p:nvPr/>
        </p:nvSpPr>
        <p:spPr>
          <a:xfrm>
            <a:off x="809624" y="862013"/>
            <a:ext cx="6919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答题思路：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引导句</a:t>
            </a:r>
            <a:r>
              <a:rPr lang="en-US" altLang="zh-CN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观点</a:t>
            </a:r>
            <a:r>
              <a:rPr lang="en-US" altLang="zh-CN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1+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解释</a:t>
            </a:r>
            <a:r>
              <a:rPr lang="en-US" altLang="zh-CN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举例</a:t>
            </a:r>
            <a:r>
              <a:rPr lang="en-US" altLang="zh-CN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r>
              <a:rPr lang="zh-CN" altLang="en-US" dirty="0">
                <a:highlight>
                  <a:srgbClr val="00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结果</a:t>
            </a:r>
            <a:endParaRPr lang="en-US" altLang="zh-CN" dirty="0">
              <a:highlight>
                <a:srgbClr val="00FF00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一个最好讲的要点，清楚详细地阐述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AA0FC8-381F-88A1-C0AE-67B10F8F49A0}"/>
              </a:ext>
            </a:extLst>
          </p:cNvPr>
          <p:cNvSpPr txBox="1"/>
          <p:nvPr/>
        </p:nvSpPr>
        <p:spPr>
          <a:xfrm>
            <a:off x="714375" y="2082790"/>
            <a:ext cx="5486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当季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part3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新题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:What changes has the development of technology brought about in our lives?</a:t>
            </a:r>
            <a:br>
              <a:rPr lang="en-US" altLang="zh-CN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-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•(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引导句）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I believe that there are several changes.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•(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改变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I guess the most important change is that technology has provided entertainment to our lives.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•(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解释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)With modern technology such as TVs and tablets, we can relax and unwind after a long day at work.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•(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例子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)For example, a lot of people have Netflix or Amazon Prime subscriptions nowadays, therefore, they can slump down in front of the TV, put their feet up and binge-watch movies at home anytime.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DC96D8-110B-BB2A-8A22-C28D97EC5061}"/>
              </a:ext>
            </a:extLst>
          </p:cNvPr>
          <p:cNvSpPr txBox="1"/>
          <p:nvPr/>
        </p:nvSpPr>
        <p:spPr>
          <a:xfrm>
            <a:off x="6981824" y="2098240"/>
            <a:ext cx="48482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Is public transport popular in your country?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1. 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直接回答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 Yes, definitely! The majority of people in China use public transport for their daily commute.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2. 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原因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 This is because public transport is convenient and time-saving.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3. 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解释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 Most cities in China are densely populated, which often causes traffic issues such as congestion.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4. 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ystem-ui"/>
              </a:rPr>
              <a:t>结果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ystem-ui"/>
              </a:rPr>
              <a:t>) By using subways and express buses, people can avoid being stuck in traffic jams during peak hours, that’s why public transport is people’s go-to option for daily travel.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13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20C11271-8EC1-5135-1B4A-D07FDFDE95D5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16220-7F7C-5BAC-FD60-765E2055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49" y="1634444"/>
            <a:ext cx="6729462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6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847116-8F83-DAAC-435A-74C9F69E0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26" y="492904"/>
            <a:ext cx="6696124" cy="38338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791319-4AD2-1F07-3154-61CD7E43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19" y="4271955"/>
            <a:ext cx="4838735" cy="1981214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Photos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1445BB-22AC-B9BC-7193-EA47E2B7F3F2}"/>
              </a:ext>
            </a:extLst>
          </p:cNvPr>
          <p:cNvSpPr txBox="1"/>
          <p:nvPr/>
        </p:nvSpPr>
        <p:spPr>
          <a:xfrm>
            <a:off x="8655050" y="2165350"/>
            <a:ext cx="1901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rgbClr val="FF0000"/>
                </a:solidFill>
              </a:rPr>
              <a:t>触目惊心的：</a:t>
            </a:r>
            <a:r>
              <a:rPr lang="en-US" altLang="zh-CN" sz="800" b="1" dirty="0">
                <a:solidFill>
                  <a:srgbClr val="FF0000"/>
                </a:solidFill>
              </a:rPr>
              <a:t>startling, shocking</a:t>
            </a:r>
            <a:endParaRPr lang="zh-CN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6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397310" y="2720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CCB6DB-5624-D9F1-C750-FACDCC62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39" y="2544866"/>
            <a:ext cx="5730611" cy="19531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62319B-34EB-0082-51AA-B6EF5E8B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0" y="373050"/>
            <a:ext cx="4330700" cy="21510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FD9163-1BF0-4D25-649B-F485DA10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49" y="4514757"/>
            <a:ext cx="3705029" cy="20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Travel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AE8403-64FB-450B-7303-310C30D1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43" y="1992064"/>
            <a:ext cx="3526657" cy="23268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869A1A-D807-2761-691B-CB7ABD56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92852"/>
            <a:ext cx="2971200" cy="19581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23A5C0-31A5-EE89-0EBF-337CA1A79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379" y="4270242"/>
            <a:ext cx="2533921" cy="21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04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CAD86E-8D14-ABA1-ACED-0847115C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25284"/>
            <a:ext cx="3549650" cy="16342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CD1F00-3BBA-ECE9-29C3-8D00AC02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93" y="1592147"/>
            <a:ext cx="3671107" cy="16846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BC20AA-07D0-9B75-97AF-BB3F0F98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481" y="3287598"/>
            <a:ext cx="4310769" cy="17174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B25BE3-BEF3-27F2-942D-22BF5E51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22" y="4951293"/>
            <a:ext cx="3093328" cy="190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2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51260" y="268857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501BB8-4E78-E9FA-70E8-214289DC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73" y="849301"/>
            <a:ext cx="7200953" cy="31908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84D5DE-BED0-5297-5886-6241982D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28" y="3994136"/>
            <a:ext cx="4917745" cy="28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660ADC-910E-D716-558B-1FEDCCF5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099" y="157145"/>
            <a:ext cx="3650481" cy="2482836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51260" y="2688571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Jobs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961FB1-B7E3-969A-93B3-A058563E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8" y="2464578"/>
            <a:ext cx="3440929" cy="2070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56F08C-F847-30DF-DFE9-ACC6F91D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261" y="4500562"/>
            <a:ext cx="2860201" cy="22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29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51260" y="2688571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FCD32-18B3-2EF1-3992-4F9E3676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038" y="2112156"/>
            <a:ext cx="5038211" cy="25122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631C77-723C-F830-41E5-14B17F7E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62" y="164298"/>
            <a:ext cx="5272112" cy="1901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BA7C92-2E55-E286-3648-4203E819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2" y="4473189"/>
            <a:ext cx="5141143" cy="23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0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157D60-4D0B-D002-15AF-0EBF5E66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56" y="3228964"/>
            <a:ext cx="5864026" cy="2790835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251260" y="2688571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45821C-2593-D44D-1FCD-3F0B8F56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7" y="471488"/>
            <a:ext cx="5948156" cy="31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4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708460" y="2731434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16C27A-8DC7-B2EB-EFE3-3D55776F5745}"/>
              </a:ext>
            </a:extLst>
          </p:cNvPr>
          <p:cNvGrpSpPr/>
          <p:nvPr/>
        </p:nvGrpSpPr>
        <p:grpSpPr>
          <a:xfrm>
            <a:off x="3893362" y="0"/>
            <a:ext cx="3998102" cy="6802508"/>
            <a:chOff x="4436262" y="242870"/>
            <a:chExt cx="3207575" cy="54574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FBB63FD-6F92-F4E0-F35A-2D0B1E951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6262" y="2119294"/>
              <a:ext cx="2624169" cy="190978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807D104-9732-99AA-030D-D6768CE2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7288" y="242870"/>
              <a:ext cx="2505098" cy="187024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399DA58-2479-9DF2-1560-E367E2DA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4438" y="4050492"/>
              <a:ext cx="2619399" cy="16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98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828641-8BFB-BE5F-FE70-BABAC20A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279" y="0"/>
            <a:ext cx="3049221" cy="2059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D537B7-D421-AE91-D780-38AD7CE1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84" y="1999089"/>
            <a:ext cx="3540630" cy="18864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2F1BFB-6A78-4908-B34E-7279C26AA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29" y="3900447"/>
            <a:ext cx="3220883" cy="1949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103D57-F5E9-5F74-AF0F-987C56E1D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11" y="5941106"/>
            <a:ext cx="3530589" cy="713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F27941-D6EC-0CDB-6507-B5FD8DEBE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00" y="2252656"/>
            <a:ext cx="3043344" cy="12620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AE4F42-FE7C-957E-6DDA-7BAC5C801714}"/>
              </a:ext>
            </a:extLst>
          </p:cNvPr>
          <p:cNvSpPr txBox="1"/>
          <p:nvPr/>
        </p:nvSpPr>
        <p:spPr>
          <a:xfrm>
            <a:off x="528637" y="1800225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Waiting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15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708460" y="2731434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Clothes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4EE223B-70F9-A301-43E7-8B3D983DCA75}"/>
              </a:ext>
            </a:extLst>
          </p:cNvPr>
          <p:cNvGrpSpPr/>
          <p:nvPr/>
        </p:nvGrpSpPr>
        <p:grpSpPr>
          <a:xfrm>
            <a:off x="3057548" y="57542"/>
            <a:ext cx="5600678" cy="6757194"/>
            <a:chOff x="3776663" y="795326"/>
            <a:chExt cx="4543447" cy="548165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EFD0D05-9B94-98D3-1702-430E20B4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6663" y="2616982"/>
              <a:ext cx="3750491" cy="200734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125DAD-2B60-02E3-18F0-0A482F1B6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037" y="795326"/>
              <a:ext cx="3816073" cy="180023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AB535AC-756C-22EE-57C3-33B437881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7177" y="4641045"/>
              <a:ext cx="3251441" cy="1635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64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5BE1219-CB17-A4CF-5BE8-EA56AB33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2" y="3359934"/>
            <a:ext cx="3533732" cy="1369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D1068-7EB9-2A0B-6508-CB2DB963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30" y="2314566"/>
            <a:ext cx="3274873" cy="1347798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427473" y="2693334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Celebrations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65DA95-B81E-1BF1-F04F-0195635B3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82" y="147621"/>
            <a:ext cx="3511755" cy="22523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2304C2-139F-D0FF-E0B8-8A9C48AEC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211" y="973924"/>
            <a:ext cx="3505201" cy="13658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7F4476-1129-CFEA-5298-ABEC26677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1" y="4724387"/>
            <a:ext cx="3375645" cy="17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B48A71D4-3208-1ADE-2F5C-7120F28F3A9E}"/>
              </a:ext>
            </a:extLst>
          </p:cNvPr>
          <p:cNvSpPr txBox="1"/>
          <p:nvPr/>
        </p:nvSpPr>
        <p:spPr>
          <a:xfrm>
            <a:off x="1427473" y="2693334"/>
            <a:ext cx="210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2E43E2-1104-6A3A-33C8-49F1CF43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24" y="590530"/>
            <a:ext cx="7429554" cy="51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6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58750" y="0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1.Line</a:t>
            </a:r>
            <a:r>
              <a:rPr lang="zh-CN" altLang="en-US" b="1" dirty="0"/>
              <a:t> </a:t>
            </a:r>
            <a:r>
              <a:rPr lang="en-US" altLang="zh-CN" b="1" dirty="0"/>
              <a:t>Chart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0" y="365760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0" y="5024438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ideas)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FFF381E-A81E-7667-A18B-4DD34601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96" y="731031"/>
            <a:ext cx="3385885" cy="24836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E98226-212E-B56D-856B-E7CEF16B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97" y="4010021"/>
            <a:ext cx="4333907" cy="7810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D01D89-A92A-0139-ED19-AB0DB97D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8" y="5391146"/>
            <a:ext cx="4376770" cy="10287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BF89F8C-94DE-6581-7F56-01C7D32F2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738" y="361935"/>
            <a:ext cx="6081206" cy="38290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9EF0313-71AB-2780-0642-0871523A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766" y="4402919"/>
            <a:ext cx="2764568" cy="225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34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C3C999-56A7-9028-3D9A-A2A52B0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30" y="4486593"/>
            <a:ext cx="3331027" cy="23317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CE1D66-EE06-760A-5C0C-F90B432B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" y="987425"/>
            <a:ext cx="3640043" cy="25573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75666D-EFE0-19A1-1257-4BF2CBE2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7" y="3965572"/>
            <a:ext cx="4004373" cy="697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335135-6CE0-5724-4CF9-78E70CE68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77" y="5380027"/>
            <a:ext cx="4085223" cy="1171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A7A339-2C5B-5246-A658-08C197B72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500" y="903991"/>
            <a:ext cx="2847799" cy="1705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0BBCBD-00FD-1ECD-FF9B-0C3476270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893" y="2801019"/>
            <a:ext cx="3184017" cy="14709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0D96A7-3FDA-ED79-0341-867F6D820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5726" y="727855"/>
            <a:ext cx="2561956" cy="1848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ADF463-7BFC-3E91-2166-DC633A015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6312" y="2725730"/>
            <a:ext cx="3181350" cy="14912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58750" y="0"/>
            <a:ext cx="5657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2.Bar</a:t>
            </a:r>
            <a:r>
              <a:rPr lang="zh-CN" altLang="en-US" b="1" dirty="0"/>
              <a:t> </a:t>
            </a:r>
            <a:r>
              <a:rPr lang="en-US" altLang="zh-CN" b="1" dirty="0"/>
              <a:t>Chart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Group:</a:t>
            </a:r>
            <a:r>
              <a:rPr lang="zh-CN" altLang="en-US" b="1" dirty="0"/>
              <a:t>具有相似特征的柱子放在一起讲</a:t>
            </a:r>
            <a:endParaRPr lang="en-US" altLang="zh-CN" b="1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）涵盖</a:t>
            </a:r>
            <a:r>
              <a:rPr lang="en-US" altLang="zh-CN" b="1" dirty="0"/>
              <a:t>Changes over time &amp; Comparison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0" y="365760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0" y="50482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5254625" y="322263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8510587" y="300038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70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77800" y="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3.Pie Chart</a:t>
            </a:r>
          </a:p>
          <a:p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0" y="345786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0" y="4727868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</a:t>
            </a:r>
            <a:r>
              <a:rPr lang="zh-CN" altLang="en-US" dirty="0"/>
              <a:t>： </a:t>
            </a:r>
            <a:r>
              <a:rPr lang="en-US" altLang="zh-CN" dirty="0"/>
              <a:t>most similarity &amp; Difference)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5011738" y="541338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8824912" y="461963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56983E-D02E-04F5-268B-850152841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490818"/>
            <a:ext cx="3760014" cy="26354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35EF97-9F57-B45B-23C0-1FADBC9B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6" y="3923797"/>
            <a:ext cx="3533801" cy="75724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2CCDD68-7A19-0E93-9461-672348DBF47A}"/>
              </a:ext>
            </a:extLst>
          </p:cNvPr>
          <p:cNvSpPr/>
          <p:nvPr/>
        </p:nvSpPr>
        <p:spPr>
          <a:xfrm>
            <a:off x="2447924" y="3940470"/>
            <a:ext cx="1152525" cy="2238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25F1CC-AB19-57D3-5318-A6C55B7219A4}"/>
              </a:ext>
            </a:extLst>
          </p:cNvPr>
          <p:cNvSpPr/>
          <p:nvPr/>
        </p:nvSpPr>
        <p:spPr>
          <a:xfrm>
            <a:off x="2900361" y="1492546"/>
            <a:ext cx="1152525" cy="14001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4874DE1-D1DF-C091-BADB-94850E8607DB}"/>
              </a:ext>
            </a:extLst>
          </p:cNvPr>
          <p:cNvCxnSpPr>
            <a:cxnSpLocks/>
          </p:cNvCxnSpPr>
          <p:nvPr/>
        </p:nvCxnSpPr>
        <p:spPr>
          <a:xfrm flipH="1">
            <a:off x="3138488" y="2930819"/>
            <a:ext cx="466725" cy="9096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A6F7215-C9D1-2CB2-B24F-5EC1681E04A1}"/>
              </a:ext>
            </a:extLst>
          </p:cNvPr>
          <p:cNvSpPr txBox="1"/>
          <p:nvPr/>
        </p:nvSpPr>
        <p:spPr>
          <a:xfrm>
            <a:off x="3300413" y="3411832"/>
            <a:ext cx="1481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</a:rPr>
              <a:t>Topic &amp; Legend</a:t>
            </a:r>
            <a:endParaRPr lang="zh-CN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7B66A24-B2AF-727A-A056-40220AF2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43" y="5410489"/>
            <a:ext cx="3887008" cy="12760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BD391CD-1A50-6D3F-9267-082E5117D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049" y="958046"/>
            <a:ext cx="3313438" cy="160894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0B70667-1834-D2CA-4B64-12BE7B378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247" y="914390"/>
            <a:ext cx="3075112" cy="161926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499EA4A-CBA0-B6D0-A11B-7C037B1E7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0662" y="3679798"/>
            <a:ext cx="2889528" cy="195900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4429BB5-5496-9EBA-68B8-71AF7E24C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7568" y="3711817"/>
            <a:ext cx="3061698" cy="21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77800" y="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4.Table Chart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Can’t choose all the data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0" y="348326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0" y="5039018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</a:t>
            </a:r>
            <a:r>
              <a:rPr lang="zh-CN" altLang="en-US" dirty="0"/>
              <a:t>： </a:t>
            </a:r>
            <a:r>
              <a:rPr lang="en-US" altLang="zh-CN" dirty="0"/>
              <a:t>most similarity &amp; Difference)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4749800" y="274637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8367713" y="242887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437403-9D0F-F80E-0BB3-26A9844C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79" y="3851270"/>
            <a:ext cx="3949721" cy="9046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EF0376-9EAD-9601-0D24-47C518FC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91" y="5676895"/>
            <a:ext cx="4173468" cy="10033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88C430-13EB-C1B1-9AFB-D3C180EAA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837" y="2511509"/>
            <a:ext cx="3187121" cy="1479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7AF696-6A69-B4F2-2EF4-2B74633C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064" y="680232"/>
            <a:ext cx="2507509" cy="1572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FC5079-321B-5212-7B17-D75018C0B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092" y="2472521"/>
            <a:ext cx="2886975" cy="1447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49CDD3-000E-73B5-DACA-380731732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645" y="712775"/>
            <a:ext cx="2728279" cy="1620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AF9EB1-4630-CA96-EFF8-3971FFBA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9285" y="4339052"/>
            <a:ext cx="3103890" cy="22951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532C4B-3547-46DB-C5DE-1CCFB80964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250" y="794529"/>
            <a:ext cx="3813597" cy="25773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FB655EE-07F3-308A-C884-DABF0F1340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5576" y="4652950"/>
            <a:ext cx="2944450" cy="17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93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77800" y="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5.Two Charts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describe each chart separately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0" y="348326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0" y="5039018"/>
            <a:ext cx="432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ideas:</a:t>
            </a:r>
            <a:r>
              <a:rPr lang="zh-CN" altLang="en-US" dirty="0"/>
              <a:t> </a:t>
            </a:r>
            <a:r>
              <a:rPr lang="en-US" altLang="zh-CN" dirty="0"/>
              <a:t>Each chart)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4773612" y="6794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8267286" y="695325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408CDA4-1DF2-93B1-EF7B-F0D20943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68" y="748387"/>
            <a:ext cx="3766367" cy="25410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91C86C-AC62-E0F0-915D-5869DC4E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02" y="1023200"/>
            <a:ext cx="3081362" cy="17052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85D306-61BB-E54C-437D-51450B025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39" y="1200452"/>
            <a:ext cx="3642692" cy="14856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19CECB-FDA9-3724-9097-DE5B2A208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200" y="3597002"/>
            <a:ext cx="3163437" cy="2409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B63F14-1239-A083-CDC7-6A78D32E2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50" y="3947074"/>
            <a:ext cx="3701724" cy="828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4361C2-4313-F9D1-6382-85EFC99FE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7" y="5480081"/>
            <a:ext cx="3546530" cy="7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78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77800" y="0"/>
            <a:ext cx="5657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6.Process diagram(including Maps)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Step language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2)  Passive verbs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110310" y="535799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4463234" y="141464"/>
            <a:ext cx="432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ideas:</a:t>
            </a:r>
            <a:r>
              <a:rPr lang="zh-CN" altLang="en-US" dirty="0"/>
              <a:t> </a:t>
            </a:r>
            <a:r>
              <a:rPr lang="en-US" altLang="zh-CN" dirty="0"/>
              <a:t>Each chart)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4523055" y="1979011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8082352" y="1909362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2C100E-2761-7072-424F-32E0E610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2" y="667494"/>
            <a:ext cx="2773823" cy="1210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4F63D6-E31F-252B-434F-86B254EB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23" y="5741541"/>
            <a:ext cx="3754675" cy="9672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40DB48-ABF2-390E-2535-F4111D97F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913" y="676452"/>
            <a:ext cx="3809496" cy="8946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20A1E2-CE91-2DFC-044A-F23C31F44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60" y="2915735"/>
            <a:ext cx="3167915" cy="21466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BED719-668F-0004-C0E4-DAA4C08A3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765" y="2345044"/>
            <a:ext cx="3246786" cy="1532483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6041B7C9-8A77-E677-28D7-AA8C2BD97FB1}"/>
              </a:ext>
            </a:extLst>
          </p:cNvPr>
          <p:cNvSpPr/>
          <p:nvPr/>
        </p:nvSpPr>
        <p:spPr>
          <a:xfrm>
            <a:off x="409225" y="3586163"/>
            <a:ext cx="638525" cy="5553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1F8A88-8030-1FBA-339F-9662E101BA38}"/>
              </a:ext>
            </a:extLst>
          </p:cNvPr>
          <p:cNvSpPr/>
          <p:nvPr/>
        </p:nvSpPr>
        <p:spPr>
          <a:xfrm>
            <a:off x="7067700" y="646246"/>
            <a:ext cx="1395663" cy="2550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D15DF40-76D7-360F-C13E-5005D3D22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232" y="2302679"/>
            <a:ext cx="3456367" cy="151709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4CB3F94-33E4-30A1-6858-12E8E2AE4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523" y="4280696"/>
            <a:ext cx="2769491" cy="198185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FA226A2-3DE8-3CBD-4FB1-56F7407AA5F7}"/>
              </a:ext>
            </a:extLst>
          </p:cNvPr>
          <p:cNvSpPr/>
          <p:nvPr/>
        </p:nvSpPr>
        <p:spPr>
          <a:xfrm>
            <a:off x="6104172" y="5764079"/>
            <a:ext cx="2249103" cy="4876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90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94C27A-E3F9-F497-086A-2A6844910BB0}"/>
              </a:ext>
            </a:extLst>
          </p:cNvPr>
          <p:cNvSpPr txBox="1"/>
          <p:nvPr/>
        </p:nvSpPr>
        <p:spPr>
          <a:xfrm>
            <a:off x="177800" y="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7.Comparison diagram</a:t>
            </a:r>
          </a:p>
          <a:p>
            <a:r>
              <a:rPr lang="en-US" altLang="zh-CN" b="1" dirty="0"/>
              <a:t>1</a:t>
            </a:r>
            <a:r>
              <a:rPr lang="zh-CN" altLang="en-US" b="1" dirty="0"/>
              <a:t>）切换 </a:t>
            </a:r>
            <a:r>
              <a:rPr lang="en-US" altLang="zh-CN" b="1" dirty="0"/>
              <a:t>Verb Tense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B7623-216A-69D4-1FBC-E1356104D342}"/>
              </a:ext>
            </a:extLst>
          </p:cNvPr>
          <p:cNvSpPr txBox="1"/>
          <p:nvPr/>
        </p:nvSpPr>
        <p:spPr>
          <a:xfrm>
            <a:off x="229222" y="3610102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Introduction(Paraphrase)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D914D-ABE6-82A4-5D6D-D06BC0A0A7C0}"/>
              </a:ext>
            </a:extLst>
          </p:cNvPr>
          <p:cNvSpPr txBox="1"/>
          <p:nvPr/>
        </p:nvSpPr>
        <p:spPr>
          <a:xfrm>
            <a:off x="215519" y="4873980"/>
            <a:ext cx="432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Overview(2 main ideas:</a:t>
            </a:r>
            <a:r>
              <a:rPr lang="zh-CN" altLang="en-US" dirty="0"/>
              <a:t> </a:t>
            </a:r>
            <a:r>
              <a:rPr lang="en-US" altLang="zh-CN" dirty="0"/>
              <a:t>Each chart)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55868-6313-9864-CE8B-3240BAAA8BCF}"/>
              </a:ext>
            </a:extLst>
          </p:cNvPr>
          <p:cNvSpPr txBox="1"/>
          <p:nvPr/>
        </p:nvSpPr>
        <p:spPr>
          <a:xfrm>
            <a:off x="4468811" y="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33571-06E9-DFDE-18B1-2AEAD82A1C69}"/>
              </a:ext>
            </a:extLst>
          </p:cNvPr>
          <p:cNvSpPr txBox="1"/>
          <p:nvPr/>
        </p:nvSpPr>
        <p:spPr>
          <a:xfrm>
            <a:off x="4477490" y="2352476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Details-2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D562BA-D104-73E8-59D3-751A4CBE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92" y="811465"/>
            <a:ext cx="3261003" cy="2289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4E6785-389A-9D78-3DCF-0279CAF3E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6" y="3944774"/>
            <a:ext cx="3620865" cy="7796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F6A8C3-A975-6D57-EA08-70860559D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061" y="402422"/>
            <a:ext cx="3284272" cy="16406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1F8487-586A-6F15-14DD-A46283ED4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112" y="4667368"/>
            <a:ext cx="3074214" cy="21572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B2E968-3113-A905-F427-1D4A514D1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383" y="2986082"/>
            <a:ext cx="3234154" cy="12430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10D096-FD6C-5E6D-33DE-83B821108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76" y="5226838"/>
            <a:ext cx="3440925" cy="10857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3BEFE2F-05C3-6463-E6B9-DF6A50CE3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1526" y="290502"/>
            <a:ext cx="1928825" cy="19581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007A8A8-0082-1C69-D3F8-8BF93D7E47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2013" y="2707471"/>
            <a:ext cx="1800237" cy="17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94D073-6A30-4226-C3F1-399355B7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7" y="4426731"/>
            <a:ext cx="3695702" cy="21000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149334-70E7-3018-7484-91180F9E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060" y="2414571"/>
            <a:ext cx="3356614" cy="227649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A49F86-B8BA-E3FD-8E52-C2C3FF8E5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569" y="171450"/>
            <a:ext cx="3092544" cy="23622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21252A-93B5-913B-9859-223DFEF63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46" y="2526501"/>
            <a:ext cx="2576531" cy="15573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2C0D0E-C4A5-EC2F-63FF-6BDFF51D2F83}"/>
              </a:ext>
            </a:extLst>
          </p:cNvPr>
          <p:cNvSpPr txBox="1"/>
          <p:nvPr/>
        </p:nvSpPr>
        <p:spPr>
          <a:xfrm>
            <a:off x="842962" y="211455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Park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25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D75062-9380-2B76-B191-D6B65C94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4" y="2378760"/>
            <a:ext cx="2628919" cy="12954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7F73D2-3BCD-0AFE-64D2-3BFA3354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73" y="50613"/>
            <a:ext cx="4213801" cy="23904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852669-9CC4-FC1A-5CEB-009DABA1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335" y="2410953"/>
            <a:ext cx="4479723" cy="1943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54ED1A-ADD1-6363-DDA6-C932B7EC7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039" y="4295520"/>
            <a:ext cx="3647662" cy="23040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BE3D78-8708-01DA-BD44-222582C1A5F4}"/>
              </a:ext>
            </a:extLst>
          </p:cNvPr>
          <p:cNvSpPr txBox="1"/>
          <p:nvPr/>
        </p:nvSpPr>
        <p:spPr>
          <a:xfrm>
            <a:off x="1210710" y="1945585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Paint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26B779-9BDC-284A-B47E-CEE3AE69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242" y="1580623"/>
            <a:ext cx="3989449" cy="13542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006B4B-3232-641C-A88C-B3CAD6D2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821" y="130750"/>
            <a:ext cx="3810027" cy="15631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E8985D-010B-BCC5-F9B9-8007E748C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6" y="2906553"/>
            <a:ext cx="2777988" cy="2083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2072FE-ADC1-11EC-3A8C-39359BF9C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135" y="5004777"/>
            <a:ext cx="2223027" cy="17637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671D25-02D6-CF2B-8465-8A2689266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810" y="2946637"/>
            <a:ext cx="2085990" cy="12430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2C0D0E-C4A5-EC2F-63FF-6BDFF51D2F83}"/>
              </a:ext>
            </a:extLst>
          </p:cNvPr>
          <p:cNvSpPr txBox="1"/>
          <p:nvPr/>
        </p:nvSpPr>
        <p:spPr>
          <a:xfrm>
            <a:off x="1115150" y="2384598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C643B4-9CDE-1B23-E763-75BC15DA1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019" y="4645017"/>
            <a:ext cx="2617589" cy="10223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355BDA-7BA5-4776-C466-A6B105629D5C}"/>
              </a:ext>
            </a:extLst>
          </p:cNvPr>
          <p:cNvSpPr txBox="1"/>
          <p:nvPr/>
        </p:nvSpPr>
        <p:spPr>
          <a:xfrm>
            <a:off x="1797050" y="5518151"/>
            <a:ext cx="8905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State-owned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72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0EC6FD-C3D2-17F2-1E48-12412231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34" y="945306"/>
            <a:ext cx="4453853" cy="25604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7C3A58-6294-C273-CF12-42FCFAE1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6" y="3522889"/>
            <a:ext cx="4475639" cy="2432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9D7C26-4789-FD3D-1844-EC365209D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51" y="3104111"/>
            <a:ext cx="2281254" cy="1057283"/>
          </a:xfrm>
          <a:prstGeom prst="rect">
            <a:avLst/>
          </a:prstGeom>
        </p:spPr>
      </p:pic>
      <p:sp>
        <p:nvSpPr>
          <p:cNvPr id="10" name="文本框 8">
            <a:extLst>
              <a:ext uri="{FF2B5EF4-FFF2-40B4-BE49-F238E27FC236}">
                <a16:creationId xmlns:a16="http://schemas.microsoft.com/office/drawing/2014/main" id="{5D2C0D0E-C4A5-EC2F-63FF-6BDFF51D2F83}"/>
              </a:ext>
            </a:extLst>
          </p:cNvPr>
          <p:cNvSpPr txBox="1"/>
          <p:nvPr/>
        </p:nvSpPr>
        <p:spPr>
          <a:xfrm>
            <a:off x="1005819" y="259829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5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E6735-E43D-5ECF-47A6-4DD70875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814" y="2284638"/>
            <a:ext cx="3939029" cy="24361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32432A-32B4-BC05-1982-BCC8622B8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655" y="166152"/>
            <a:ext cx="3348479" cy="21325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794347-0AD0-A8A8-9A5A-09F520912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30" y="4728631"/>
            <a:ext cx="3008373" cy="15605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1FC771-D8C4-579B-7984-B9EBF121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813" y="3067045"/>
            <a:ext cx="2581294" cy="1181109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20C11271-8EC1-5135-1B4A-D07FDFDE95D5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Getting lost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64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20C11271-8EC1-5135-1B4A-D07FDFDE95D5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Water sports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477C6-3236-D049-982A-2421D8B1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34" y="2278622"/>
            <a:ext cx="3976716" cy="23791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543AE9-41F5-BB92-D8B6-0380D708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966" y="250013"/>
            <a:ext cx="3165709" cy="20215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9DBE66-F59A-19FE-804F-A08327628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157" y="4638656"/>
            <a:ext cx="3031831" cy="20466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EF4A61-F4CE-A506-F64C-A56B32592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36" y="3188490"/>
            <a:ext cx="2186003" cy="94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1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20C11271-8EC1-5135-1B4A-D07FDFDE95D5}"/>
              </a:ext>
            </a:extLst>
          </p:cNvPr>
          <p:cNvSpPr txBox="1"/>
          <p:nvPr/>
        </p:nvSpPr>
        <p:spPr>
          <a:xfrm>
            <a:off x="1219510" y="2593321"/>
            <a:ext cx="21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C6259-8B1B-794A-08A1-2E434512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17" y="2257408"/>
            <a:ext cx="4516498" cy="253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559B40-44C5-D043-33D9-0B6DAD80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522" y="423849"/>
            <a:ext cx="3706655" cy="1871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8ED7A8-5E21-C37F-9C7F-61890295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499" y="4677100"/>
            <a:ext cx="3252789" cy="1914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098334-B3CD-640F-93DA-F9BF30904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2" y="3140865"/>
            <a:ext cx="3009922" cy="10239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34C4DD-8223-8226-DE4C-CAB9B9EEC13F}"/>
              </a:ext>
            </a:extLst>
          </p:cNvPr>
          <p:cNvSpPr/>
          <p:nvPr/>
        </p:nvSpPr>
        <p:spPr>
          <a:xfrm>
            <a:off x="6741386" y="2887579"/>
            <a:ext cx="2347084" cy="6663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63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473</Words>
  <Application>Microsoft Office PowerPoint</Application>
  <PresentationFormat>宽屏</PresentationFormat>
  <Paragraphs>79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system-ui</vt:lpstr>
      <vt:lpstr>等线</vt:lpstr>
      <vt:lpstr>等线 Light</vt:lpstr>
      <vt:lpstr>新宋体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wenli yu</dc:creator>
  <cp:lastModifiedBy>wenli yu</cp:lastModifiedBy>
  <cp:revision>16</cp:revision>
  <dcterms:created xsi:type="dcterms:W3CDTF">2023-10-25T10:46:34Z</dcterms:created>
  <dcterms:modified xsi:type="dcterms:W3CDTF">2023-11-03T02:55:30Z</dcterms:modified>
</cp:coreProperties>
</file>